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_rels/.rels" ContentType="application/vnd.openxmlformats-package.relationships+xml"/>
  <Override PartName="/ppt/_rels/presentation.xml.rels" ContentType="application/vnd.openxmlformats-package.relationships+xml"/>
  <Override PartName="/ppt/media/image9.png" ContentType="image/png"/>
  <Override PartName="/ppt/media/image8.png" ContentType="image/png"/>
  <Override PartName="/ppt/media/image7.png" ContentType="image/png"/>
  <Override PartName="/ppt/media/image6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1371600" y="2286000"/>
            <a:ext cx="96008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1371600" y="4156560"/>
            <a:ext cx="96008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371600" y="2286000"/>
            <a:ext cx="46850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291360" y="2286000"/>
            <a:ext cx="46850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1371600" y="4156560"/>
            <a:ext cx="46850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291360" y="4156560"/>
            <a:ext cx="46850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1371600" y="2286000"/>
            <a:ext cx="309132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4617720" y="2286000"/>
            <a:ext cx="309132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7864200" y="2286000"/>
            <a:ext cx="309132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1371600" y="4156560"/>
            <a:ext cx="309132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body"/>
          </p:nvPr>
        </p:nvSpPr>
        <p:spPr>
          <a:xfrm>
            <a:off x="4617720" y="4156560"/>
            <a:ext cx="309132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 type="body"/>
          </p:nvPr>
        </p:nvSpPr>
        <p:spPr>
          <a:xfrm>
            <a:off x="7864200" y="4156560"/>
            <a:ext cx="309132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1371600" y="2286000"/>
            <a:ext cx="4685040" cy="358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91360" y="2286000"/>
            <a:ext cx="4685040" cy="358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1371600" y="685800"/>
            <a:ext cx="9600840" cy="6888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371600" y="2286000"/>
            <a:ext cx="46850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291360" y="2286000"/>
            <a:ext cx="4685040" cy="358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1371600" y="4156560"/>
            <a:ext cx="46850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1371600" y="2286000"/>
            <a:ext cx="4685040" cy="358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91360" y="2286000"/>
            <a:ext cx="46850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291360" y="4156560"/>
            <a:ext cx="46850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371600" y="2286000"/>
            <a:ext cx="46850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91360" y="2286000"/>
            <a:ext cx="46850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1371600" y="4156560"/>
            <a:ext cx="96008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1371600" y="2286000"/>
            <a:ext cx="96008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1371600" y="4156560"/>
            <a:ext cx="96008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371600" y="2286000"/>
            <a:ext cx="46850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6291360" y="2286000"/>
            <a:ext cx="46850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1371600" y="4156560"/>
            <a:ext cx="46850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6291360" y="4156560"/>
            <a:ext cx="46850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1371600" y="2286000"/>
            <a:ext cx="309132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617720" y="2286000"/>
            <a:ext cx="309132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7864200" y="2286000"/>
            <a:ext cx="309132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1371600" y="4156560"/>
            <a:ext cx="309132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4617720" y="4156560"/>
            <a:ext cx="309132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body"/>
          </p:nvPr>
        </p:nvSpPr>
        <p:spPr>
          <a:xfrm>
            <a:off x="7864200" y="4156560"/>
            <a:ext cx="309132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371600" y="2286000"/>
            <a:ext cx="4685040" cy="358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6291360" y="2286000"/>
            <a:ext cx="4685040" cy="358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1371600" y="685800"/>
            <a:ext cx="9600840" cy="6888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371600" y="2286000"/>
            <a:ext cx="46850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91360" y="2286000"/>
            <a:ext cx="4685040" cy="358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1371600" y="4156560"/>
            <a:ext cx="46850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371600" y="2286000"/>
            <a:ext cx="4685040" cy="358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91360" y="2286000"/>
            <a:ext cx="46850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291360" y="4156560"/>
            <a:ext cx="46850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371600" y="2286000"/>
            <a:ext cx="46850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91360" y="2286000"/>
            <a:ext cx="46850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1371600" y="4156560"/>
            <a:ext cx="9600840" cy="170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 hidden="1"/>
          <p:cNvSpPr/>
          <p:nvPr/>
        </p:nvSpPr>
        <p:spPr>
          <a:xfrm>
            <a:off x="478080" y="360"/>
            <a:ext cx="228240" cy="68576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1915200" y="1788480"/>
            <a:ext cx="8361000" cy="209772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89000"/>
              </a:lnSpc>
            </a:pPr>
            <a:r>
              <a:rPr b="0" lang="en-US" sz="7200" spc="-1" strike="noStrike" cap="all">
                <a:solidFill>
                  <a:srgbClr val="191b0e"/>
                </a:solidFill>
                <a:latin typeface="Franklin Gothic Book"/>
              </a:rPr>
              <a:t>Click </a:t>
            </a:r>
            <a:r>
              <a:rPr b="0" lang="en-US" sz="7200" spc="-1" strike="noStrike" cap="all">
                <a:solidFill>
                  <a:srgbClr val="191b0e"/>
                </a:solidFill>
                <a:latin typeface="Franklin Gothic Book"/>
              </a:rPr>
              <a:t>to </a:t>
            </a:r>
            <a:r>
              <a:rPr b="0" lang="en-US" sz="7200" spc="-1" strike="noStrike" cap="all">
                <a:solidFill>
                  <a:srgbClr val="191b0e"/>
                </a:solidFill>
                <a:latin typeface="Franklin Gothic Book"/>
              </a:rPr>
              <a:t>edit </a:t>
            </a:r>
            <a:r>
              <a:rPr b="0" lang="en-US" sz="7200" spc="-1" strike="noStrike" cap="all">
                <a:solidFill>
                  <a:srgbClr val="191b0e"/>
                </a:solidFill>
                <a:latin typeface="Franklin Gothic Book"/>
              </a:rPr>
              <a:t>Mast</a:t>
            </a:r>
            <a:r>
              <a:rPr b="0" lang="en-US" sz="7200" spc="-1" strike="noStrike" cap="all">
                <a:solidFill>
                  <a:srgbClr val="191b0e"/>
                </a:solidFill>
                <a:latin typeface="Franklin Gothic Book"/>
              </a:rPr>
              <a:t>er </a:t>
            </a:r>
            <a:r>
              <a:rPr b="0" lang="en-US" sz="7200" spc="-1" strike="noStrike" cap="all">
                <a:solidFill>
                  <a:srgbClr val="191b0e"/>
                </a:solidFill>
                <a:latin typeface="Franklin Gothic Book"/>
              </a:rPr>
              <a:t>title </a:t>
            </a:r>
            <a:r>
              <a:rPr b="0" lang="en-US" sz="7200" spc="-1" strike="noStrike" cap="all">
                <a:solidFill>
                  <a:srgbClr val="191b0e"/>
                </a:solidFill>
                <a:latin typeface="Franklin Gothic Book"/>
              </a:rPr>
              <a:t>style</a:t>
            </a:r>
            <a:endParaRPr b="0" lang="en-US" sz="72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752760" y="6453360"/>
            <a:ext cx="1607760" cy="4042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87209C5C-8FBD-4FA8-8D5F-15AA26D2ADC0}" type="datetime">
              <a:rPr b="0" lang="en-US" sz="1200" spc="-1" strike="noStrike">
                <a:solidFill>
                  <a:srgbClr val="191b0e"/>
                </a:solidFill>
                <a:latin typeface="Franklin Gothic Book"/>
              </a:rPr>
              <a:t>10/1/19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2584080" y="6453360"/>
            <a:ext cx="7022880" cy="4042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9830520" y="6453360"/>
            <a:ext cx="1595880" cy="4042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BD53A849-FDAF-475E-8D8F-A26E70A532A2}" type="slidenum">
              <a:rPr b="0" lang="en-US" sz="1200" spc="-1" strike="noStrike">
                <a:solidFill>
                  <a:srgbClr val="191b0e"/>
                </a:solidFill>
                <a:latin typeface="Franklin Gothic Book"/>
              </a:rPr>
              <a:t>9</a:t>
            </a:fld>
            <a:endParaRPr b="0" lang="en-US" sz="1200" spc="-1" strike="noStrike">
              <a:latin typeface="Times New Roman"/>
            </a:endParaRPr>
          </a:p>
        </p:txBody>
      </p:sp>
      <p:grpSp>
        <p:nvGrpSpPr>
          <p:cNvPr id="5" name="Group 6"/>
          <p:cNvGrpSpPr/>
          <p:nvPr/>
        </p:nvGrpSpPr>
        <p:grpSpPr>
          <a:xfrm>
            <a:off x="752760" y="744120"/>
            <a:ext cx="10673640" cy="5349600"/>
            <a:chOff x="752760" y="744120"/>
            <a:chExt cx="10673640" cy="5349600"/>
          </a:xfrm>
        </p:grpSpPr>
        <p:sp>
          <p:nvSpPr>
            <p:cNvPr id="6" name="CustomShape 7"/>
            <p:cNvSpPr/>
            <p:nvPr/>
          </p:nvSpPr>
          <p:spPr>
            <a:xfrm>
              <a:off x="8151840" y="1685520"/>
              <a:ext cx="3274560" cy="4408200"/>
            </a:xfrm>
            <a:custGeom>
              <a:avLst/>
              <a:gdLst/>
              <a:ah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" name="CustomShape 8"/>
            <p:cNvSpPr/>
            <p:nvPr/>
          </p:nvSpPr>
          <p:spPr>
            <a:xfrm flipH="1" flipV="1">
              <a:off x="752400" y="743760"/>
              <a:ext cx="3275280" cy="4408200"/>
            </a:xfrm>
            <a:custGeom>
              <a:avLst/>
              <a:gdLst/>
              <a:ah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" name="PlaceHolder 9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91b0e"/>
                </a:solidFill>
                <a:latin typeface="Franklin Gothic Book"/>
              </a:rPr>
              <a:t>Click to edit the outline text format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191b0e"/>
                </a:solidFill>
                <a:latin typeface="Franklin Gothic Book"/>
              </a:rPr>
              <a:t>Second Outline Level</a:t>
            </a:r>
            <a:endParaRPr b="0" lang="en-US" sz="1800" spc="-1" strike="noStrike">
              <a:solidFill>
                <a:srgbClr val="191b0e"/>
              </a:solidFill>
              <a:latin typeface="Franklin Gothic Book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1800" spc="-1" strike="noStrike">
                <a:solidFill>
                  <a:srgbClr val="191b0e"/>
                </a:solidFill>
                <a:latin typeface="Franklin Gothic Book"/>
              </a:rPr>
              <a:t>Third Outline Level</a:t>
            </a:r>
            <a:endParaRPr b="0" i="1" lang="en-US" sz="1800" spc="-1" strike="noStrike">
              <a:solidFill>
                <a:srgbClr val="191b0e"/>
              </a:solidFill>
              <a:latin typeface="Franklin Gothic Book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191b0e"/>
                </a:solidFill>
                <a:latin typeface="Franklin Gothic Book"/>
              </a:rPr>
              <a:t>Fourth Outline Level</a:t>
            </a:r>
            <a:endParaRPr b="0" lang="en-US" sz="1600" spc="-1" strike="noStrike">
              <a:solidFill>
                <a:srgbClr val="191b0e"/>
              </a:solidFill>
              <a:latin typeface="Franklin Gothic Book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91b0e"/>
                </a:solidFill>
                <a:latin typeface="Franklin Gothic Book"/>
              </a:rPr>
              <a:t>Fifth Outline Level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91b0e"/>
                </a:solidFill>
                <a:latin typeface="Franklin Gothic Book"/>
              </a:rPr>
              <a:t>Sixth Outline Level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91b0e"/>
                </a:solidFill>
                <a:latin typeface="Franklin Gothic Book"/>
              </a:rPr>
              <a:t>Seventh Outline Level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478080" y="360"/>
            <a:ext cx="228240" cy="68576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PlaceHolder 2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89000"/>
              </a:lnSpc>
            </a:pPr>
            <a:r>
              <a:rPr b="0" lang="en-US" sz="4400" spc="-1" strike="noStrike">
                <a:solidFill>
                  <a:srgbClr val="191b0e"/>
                </a:solidFill>
                <a:latin typeface="Franklin Gothic Book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</p:spPr>
        <p:txBody>
          <a:bodyPr>
            <a:noAutofit/>
          </a:bodyPr>
          <a:p>
            <a:pPr marL="384120" indent="-38376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en-US" sz="2000" spc="-1" strike="noStrike">
                <a:solidFill>
                  <a:srgbClr val="191b0e"/>
                </a:solidFill>
                <a:latin typeface="Franklin Gothic Book"/>
              </a:rPr>
              <a:t>Click to edit Master text styles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lvl="1" marL="914400" indent="-38376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–"/>
            </a:pPr>
            <a:r>
              <a:rPr b="0" i="1" lang="en-US" sz="2000" spc="-1" strike="noStrike">
                <a:solidFill>
                  <a:srgbClr val="191b0e"/>
                </a:solidFill>
                <a:latin typeface="Franklin Gothic Book"/>
              </a:rPr>
              <a:t>Second level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lvl="2" marL="1371600" indent="-38376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en-US" sz="1800" spc="-1" strike="noStrike">
                <a:solidFill>
                  <a:srgbClr val="191b0e"/>
                </a:solidFill>
                <a:latin typeface="Franklin Gothic Book"/>
              </a:rPr>
              <a:t>Third level</a:t>
            </a:r>
            <a:endParaRPr b="0" i="1" lang="en-US" sz="1800" spc="-1" strike="noStrike">
              <a:solidFill>
                <a:srgbClr val="191b0e"/>
              </a:solidFill>
              <a:latin typeface="Franklin Gothic Book"/>
            </a:endParaRPr>
          </a:p>
          <a:p>
            <a:pPr lvl="3" marL="1828800" indent="-38376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–"/>
            </a:pPr>
            <a:r>
              <a:rPr b="0" i="1" lang="en-US" sz="1800" spc="-1" strike="noStrike">
                <a:solidFill>
                  <a:srgbClr val="191b0e"/>
                </a:solidFill>
                <a:latin typeface="Franklin Gothic Book"/>
              </a:rPr>
              <a:t>Fourth level</a:t>
            </a:r>
            <a:endParaRPr b="0" lang="en-US" sz="1800" spc="-1" strike="noStrike">
              <a:solidFill>
                <a:srgbClr val="191b0e"/>
              </a:solidFill>
              <a:latin typeface="Franklin Gothic Book"/>
            </a:endParaRPr>
          </a:p>
          <a:p>
            <a:pPr lvl="4" marL="2286000" indent="-38376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en-US" sz="1600" spc="-1" strike="noStrike">
                <a:solidFill>
                  <a:srgbClr val="191b0e"/>
                </a:solidFill>
                <a:latin typeface="Franklin Gothic Book"/>
              </a:rPr>
              <a:t>Fifth level</a:t>
            </a:r>
            <a:endParaRPr b="0" lang="en-US" sz="16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dt"/>
          </p:nvPr>
        </p:nvSpPr>
        <p:spPr>
          <a:xfrm>
            <a:off x="1390680" y="6453360"/>
            <a:ext cx="1204200" cy="4042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B0616492-3301-4E1E-B1F8-F747D510BA57}" type="datetime">
              <a:rPr b="0" lang="en-US" sz="1200" spc="-1" strike="noStrike">
                <a:solidFill>
                  <a:srgbClr val="191b0e"/>
                </a:solidFill>
                <a:latin typeface="Franklin Gothic Book"/>
              </a:rPr>
              <a:t>10/1/19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ftr"/>
          </p:nvPr>
        </p:nvSpPr>
        <p:spPr>
          <a:xfrm>
            <a:off x="2893680" y="6453360"/>
            <a:ext cx="6280560" cy="4042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sldNum"/>
          </p:nvPr>
        </p:nvSpPr>
        <p:spPr>
          <a:xfrm>
            <a:off x="9472680" y="6453360"/>
            <a:ext cx="1595880" cy="4042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F6D5ED08-0111-426B-AD99-11905D6222D9}" type="slidenum">
              <a:rPr b="0" lang="en-US" sz="1200" spc="-1" strike="noStrike">
                <a:solidFill>
                  <a:srgbClr val="191b0e"/>
                </a:solidFill>
                <a:latin typeface="Franklin Gothic Book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1915200" y="1788480"/>
            <a:ext cx="8861400" cy="20977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89000"/>
              </a:lnSpc>
            </a:pPr>
            <a:r>
              <a:rPr b="0" lang="en-US" sz="3600" spc="-1" strike="noStrike" cap="all">
                <a:solidFill>
                  <a:srgbClr val="191b0e"/>
                </a:solidFill>
                <a:latin typeface="Arial"/>
              </a:rPr>
              <a:t>SUBWAY INFRASTRUCTURE vs. HOUSING CONSTRUCTION in Brooklyn</a:t>
            </a:r>
            <a:br/>
            <a:br/>
            <a:r>
              <a:rPr b="0" lang="en-US" sz="2000" spc="-1" strike="noStrike" cap="all">
                <a:solidFill>
                  <a:srgbClr val="d7a124"/>
                </a:solidFill>
                <a:latin typeface="Arial"/>
              </a:rPr>
              <a:t>Presented to MTA</a:t>
            </a:r>
            <a:endParaRPr b="0" lang="en-US" sz="20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2140920" y="4399920"/>
            <a:ext cx="7909200" cy="17906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12000"/>
              </a:lnSpc>
            </a:pPr>
            <a:r>
              <a:rPr b="1" lang="en-US" sz="2300" spc="-1" strike="noStrike">
                <a:solidFill>
                  <a:srgbClr val="191b0e"/>
                </a:solidFill>
                <a:latin typeface="Arial"/>
              </a:rPr>
              <a:t>Group 7</a:t>
            </a:r>
            <a:endParaRPr b="0" lang="en-US" sz="2300" spc="-1" strike="noStrike">
              <a:latin typeface="Arial"/>
            </a:endParaRPr>
          </a:p>
          <a:p>
            <a:pPr>
              <a:lnSpc>
                <a:spcPct val="112000"/>
              </a:lnSpc>
            </a:pPr>
            <a:r>
              <a:rPr b="0" lang="en-US" sz="1500" spc="-1" strike="noStrike">
                <a:solidFill>
                  <a:srgbClr val="191b0e"/>
                </a:solidFill>
                <a:latin typeface="Arial"/>
              </a:rPr>
              <a:t>Matt Buck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12000"/>
              </a:lnSpc>
            </a:pPr>
            <a:r>
              <a:rPr b="0" lang="en-US" sz="1500" spc="-1" strike="noStrike">
                <a:solidFill>
                  <a:srgbClr val="191b0e"/>
                </a:solidFill>
                <a:latin typeface="Arial"/>
              </a:rPr>
              <a:t>Pavel Dekhman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12000"/>
              </a:lnSpc>
            </a:pPr>
            <a:r>
              <a:rPr b="0" lang="en-US" sz="1500" spc="-1" strike="noStrike">
                <a:solidFill>
                  <a:srgbClr val="191b0e"/>
                </a:solidFill>
                <a:latin typeface="Arial"/>
              </a:rPr>
              <a:t>Matthew Mollerus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12000"/>
              </a:lnSpc>
            </a:pPr>
            <a:r>
              <a:rPr b="0" lang="en-US" sz="1500" spc="-1" strike="noStrike">
                <a:solidFill>
                  <a:srgbClr val="191b0e"/>
                </a:solidFill>
                <a:latin typeface="Arial"/>
              </a:rPr>
              <a:t>Allen Qu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12000"/>
              </a:lnSpc>
            </a:pPr>
            <a:r>
              <a:rPr b="0" lang="en-US" sz="1500" spc="-1" strike="noStrike">
                <a:solidFill>
                  <a:srgbClr val="191b0e"/>
                </a:solidFill>
                <a:latin typeface="Arial"/>
              </a:rPr>
              <a:t>Dan Roth</a:t>
            </a:r>
            <a:endParaRPr b="0" lang="en-US" sz="1500" spc="-1" strike="noStrike">
              <a:latin typeface="Arial"/>
            </a:endParaRPr>
          </a:p>
          <a:p>
            <a:pPr algn="ctr">
              <a:lnSpc>
                <a:spcPct val="112000"/>
              </a:lnSpc>
            </a:pPr>
            <a:endParaRPr b="0" lang="en-US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4102560" y="693720"/>
            <a:ext cx="3638880" cy="483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Franklin Gothic Book"/>
              </a:rPr>
              <a:t>Locating MTA Subway Stations</a:t>
            </a:r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pic>
        <p:nvPicPr>
          <p:cNvPr id="90" name="" descr=""/>
          <p:cNvPicPr/>
          <p:nvPr/>
        </p:nvPicPr>
        <p:blipFill>
          <a:blip r:embed="rId1"/>
          <a:stretch/>
        </p:blipFill>
        <p:spPr>
          <a:xfrm>
            <a:off x="2135880" y="1145880"/>
            <a:ext cx="7920360" cy="4566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4060440" y="611280"/>
            <a:ext cx="2539440" cy="637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Franklin Gothic Book"/>
              </a:rPr>
              <a:t>Processing Dataframe</a:t>
            </a:r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1460880" y="2144520"/>
            <a:ext cx="9270000" cy="2569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89000"/>
              </a:lnSpc>
            </a:pPr>
            <a:r>
              <a:rPr b="0" lang="en-US" sz="4000" spc="-1" strike="noStrike">
                <a:solidFill>
                  <a:srgbClr val="191b0e"/>
                </a:solidFill>
                <a:latin typeface="Arial"/>
              </a:rPr>
              <a:t>Visuali</a:t>
            </a:r>
            <a:r>
              <a:rPr b="0" lang="en-US" sz="4000" spc="-1" strike="noStrike">
                <a:solidFill>
                  <a:srgbClr val="191b0e"/>
                </a:solidFill>
                <a:latin typeface="Arial"/>
              </a:rPr>
              <a:t>zations</a:t>
            </a:r>
            <a:endParaRPr b="0" lang="en-US" sz="4000" spc="-1" strike="noStrike">
              <a:solidFill>
                <a:srgbClr val="000000"/>
              </a:solidFill>
              <a:latin typeface="Franklin Gothic Book"/>
            </a:endParaRPr>
          </a:p>
        </p:txBody>
      </p:sp>
      <p:pic>
        <p:nvPicPr>
          <p:cNvPr id="94" name="Picture 33" descr=""/>
          <p:cNvPicPr/>
          <p:nvPr/>
        </p:nvPicPr>
        <p:blipFill>
          <a:blip r:embed="rId1"/>
          <a:stretch/>
        </p:blipFill>
        <p:spPr>
          <a:xfrm>
            <a:off x="1084680" y="1771560"/>
            <a:ext cx="5303160" cy="3314160"/>
          </a:xfrm>
          <a:prstGeom prst="rect">
            <a:avLst/>
          </a:prstGeom>
          <a:ln>
            <a:noFill/>
          </a:ln>
        </p:spPr>
      </p:pic>
      <p:pic>
        <p:nvPicPr>
          <p:cNvPr id="95" name="Picture 40" descr=""/>
          <p:cNvPicPr/>
          <p:nvPr/>
        </p:nvPicPr>
        <p:blipFill>
          <a:blip r:embed="rId2"/>
          <a:stretch/>
        </p:blipFill>
        <p:spPr>
          <a:xfrm>
            <a:off x="6575040" y="1771560"/>
            <a:ext cx="5303160" cy="3314160"/>
          </a:xfrm>
          <a:prstGeom prst="rect">
            <a:avLst/>
          </a:prstGeom>
          <a:ln>
            <a:noFill/>
          </a:ln>
        </p:spPr>
      </p:pic>
      <p:sp>
        <p:nvSpPr>
          <p:cNvPr id="96" name="CustomShape 2"/>
          <p:cNvSpPr/>
          <p:nvPr/>
        </p:nvSpPr>
        <p:spPr>
          <a:xfrm>
            <a:off x="1181160" y="5919480"/>
            <a:ext cx="163080" cy="18468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7" name="CustomShape 3"/>
          <p:cNvSpPr/>
          <p:nvPr/>
        </p:nvSpPr>
        <p:spPr>
          <a:xfrm>
            <a:off x="1572840" y="5857920"/>
            <a:ext cx="179568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Low Density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8" name="CustomShape 4"/>
          <p:cNvSpPr/>
          <p:nvPr/>
        </p:nvSpPr>
        <p:spPr>
          <a:xfrm>
            <a:off x="1181160" y="6235200"/>
            <a:ext cx="163080" cy="184680"/>
          </a:xfrm>
          <a:prstGeom prst="rect">
            <a:avLst/>
          </a:prstGeom>
          <a:solidFill>
            <a:srgbClr val="ff5d2d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9" name="CustomShape 5"/>
          <p:cNvSpPr/>
          <p:nvPr/>
        </p:nvSpPr>
        <p:spPr>
          <a:xfrm>
            <a:off x="1572840" y="6173640"/>
            <a:ext cx="179568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High Density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00" name="CustomShape 6"/>
          <p:cNvSpPr/>
          <p:nvPr/>
        </p:nvSpPr>
        <p:spPr>
          <a:xfrm>
            <a:off x="6675120" y="5908320"/>
            <a:ext cx="163080" cy="184680"/>
          </a:xfrm>
          <a:prstGeom prst="rect">
            <a:avLst/>
          </a:prstGeom>
          <a:solidFill>
            <a:srgbClr val="62d0b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CustomShape 7"/>
          <p:cNvSpPr/>
          <p:nvPr/>
        </p:nvSpPr>
        <p:spPr>
          <a:xfrm>
            <a:off x="7067160" y="5847120"/>
            <a:ext cx="179568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Low Density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02" name="CustomShape 8"/>
          <p:cNvSpPr/>
          <p:nvPr/>
        </p:nvSpPr>
        <p:spPr>
          <a:xfrm>
            <a:off x="6675120" y="6224040"/>
            <a:ext cx="163080" cy="1846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3" name="CustomShape 9"/>
          <p:cNvSpPr/>
          <p:nvPr/>
        </p:nvSpPr>
        <p:spPr>
          <a:xfrm>
            <a:off x="7067160" y="6162480"/>
            <a:ext cx="179568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High Density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04" name="CustomShape 10"/>
          <p:cNvSpPr/>
          <p:nvPr/>
        </p:nvSpPr>
        <p:spPr>
          <a:xfrm>
            <a:off x="1084680" y="5344200"/>
            <a:ext cx="308880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000000"/>
                </a:solidFill>
                <a:latin typeface="Franklin Gothic Book"/>
              </a:rPr>
              <a:t>Daily Entry Density by MTA Station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05" name="CustomShape 11"/>
          <p:cNvSpPr/>
          <p:nvPr/>
        </p:nvSpPr>
        <p:spPr>
          <a:xfrm>
            <a:off x="6575040" y="5344200"/>
            <a:ext cx="308880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000000"/>
                </a:solidFill>
                <a:latin typeface="Franklin Gothic Book"/>
              </a:rPr>
              <a:t>New Construction Units Density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89000"/>
              </a:lnSpc>
            </a:pPr>
            <a:r>
              <a:rPr b="0" lang="en-US" sz="4000" spc="-1" strike="noStrike">
                <a:solidFill>
                  <a:srgbClr val="191b0e"/>
                </a:solidFill>
                <a:latin typeface="Arial"/>
              </a:rPr>
              <a:t>Results</a:t>
            </a:r>
            <a:endParaRPr b="0" lang="en-US" sz="4000" spc="-1" strike="noStrike">
              <a:solidFill>
                <a:srgbClr val="000000"/>
              </a:solidFill>
              <a:latin typeface="Franklin Gothic Book"/>
            </a:endParaRPr>
          </a:p>
        </p:txBody>
      </p:sp>
      <p:pic>
        <p:nvPicPr>
          <p:cNvPr id="107" name="Picture 6" descr=""/>
          <p:cNvPicPr/>
          <p:nvPr/>
        </p:nvPicPr>
        <p:blipFill>
          <a:blip r:embed="rId1"/>
          <a:stretch/>
        </p:blipFill>
        <p:spPr>
          <a:xfrm>
            <a:off x="1492200" y="1660320"/>
            <a:ext cx="5659200" cy="3536640"/>
          </a:xfrm>
          <a:prstGeom prst="rect">
            <a:avLst/>
          </a:prstGeom>
          <a:ln>
            <a:noFill/>
          </a:ln>
        </p:spPr>
      </p:pic>
      <p:grpSp>
        <p:nvGrpSpPr>
          <p:cNvPr id="108" name="Group 2"/>
          <p:cNvGrpSpPr/>
          <p:nvPr/>
        </p:nvGrpSpPr>
        <p:grpSpPr>
          <a:xfrm>
            <a:off x="8413560" y="1660320"/>
            <a:ext cx="3088800" cy="1132920"/>
            <a:chOff x="8413560" y="1660320"/>
            <a:chExt cx="3088800" cy="1132920"/>
          </a:xfrm>
        </p:grpSpPr>
        <p:sp>
          <p:nvSpPr>
            <p:cNvPr id="109" name="CustomShape 3"/>
            <p:cNvSpPr/>
            <p:nvPr/>
          </p:nvSpPr>
          <p:spPr>
            <a:xfrm>
              <a:off x="8510400" y="2235600"/>
              <a:ext cx="163080" cy="18468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0" name="CustomShape 4"/>
            <p:cNvSpPr/>
            <p:nvPr/>
          </p:nvSpPr>
          <p:spPr>
            <a:xfrm>
              <a:off x="8902080" y="2174040"/>
              <a:ext cx="1795680" cy="303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400" spc="-1" strike="noStrike">
                  <a:solidFill>
                    <a:srgbClr val="000000"/>
                  </a:solidFill>
                  <a:latin typeface="Arial"/>
                </a:rPr>
                <a:t>Low Density</a:t>
              </a:r>
              <a:endParaRPr b="0" lang="en-US" sz="1400" spc="-1" strike="noStrike">
                <a:latin typeface="Arial"/>
              </a:endParaRPr>
            </a:p>
          </p:txBody>
        </p:sp>
        <p:sp>
          <p:nvSpPr>
            <p:cNvPr id="111" name="CustomShape 5"/>
            <p:cNvSpPr/>
            <p:nvPr/>
          </p:nvSpPr>
          <p:spPr>
            <a:xfrm>
              <a:off x="8510400" y="2551320"/>
              <a:ext cx="163080" cy="184680"/>
            </a:xfrm>
            <a:prstGeom prst="rect">
              <a:avLst/>
            </a:prstGeom>
            <a:solidFill>
              <a:srgbClr val="ff5d2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2" name="CustomShape 6"/>
            <p:cNvSpPr/>
            <p:nvPr/>
          </p:nvSpPr>
          <p:spPr>
            <a:xfrm>
              <a:off x="8902080" y="2489760"/>
              <a:ext cx="1795680" cy="303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400" spc="-1" strike="noStrike">
                  <a:solidFill>
                    <a:srgbClr val="000000"/>
                  </a:solidFill>
                  <a:latin typeface="Arial"/>
                </a:rPr>
                <a:t>High Density</a:t>
              </a:r>
              <a:endParaRPr b="0" lang="en-US" sz="1400" spc="-1" strike="noStrike">
                <a:latin typeface="Arial"/>
              </a:endParaRPr>
            </a:p>
          </p:txBody>
        </p:sp>
        <p:sp>
          <p:nvSpPr>
            <p:cNvPr id="113" name="CustomShape 7"/>
            <p:cNvSpPr/>
            <p:nvPr/>
          </p:nvSpPr>
          <p:spPr>
            <a:xfrm>
              <a:off x="8413560" y="1660320"/>
              <a:ext cx="3088800" cy="5158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1400" spc="-1" strike="noStrike">
                  <a:solidFill>
                    <a:srgbClr val="000000"/>
                  </a:solidFill>
                  <a:latin typeface="Franklin Gothic Book"/>
                </a:rPr>
                <a:t>Daily Entry Density by MTA Station</a:t>
              </a:r>
              <a:endParaRPr b="0" lang="en-US" sz="1400" spc="-1" strike="noStrike">
                <a:latin typeface="Arial"/>
              </a:endParaRPr>
            </a:p>
          </p:txBody>
        </p:sp>
      </p:grpSp>
      <p:grpSp>
        <p:nvGrpSpPr>
          <p:cNvPr id="114" name="Group 8"/>
          <p:cNvGrpSpPr/>
          <p:nvPr/>
        </p:nvGrpSpPr>
        <p:grpSpPr>
          <a:xfrm>
            <a:off x="8413560" y="3250080"/>
            <a:ext cx="3088800" cy="1121760"/>
            <a:chOff x="8413560" y="3250080"/>
            <a:chExt cx="3088800" cy="1121760"/>
          </a:xfrm>
        </p:grpSpPr>
        <p:sp>
          <p:nvSpPr>
            <p:cNvPr id="115" name="CustomShape 9"/>
            <p:cNvSpPr/>
            <p:nvPr/>
          </p:nvSpPr>
          <p:spPr>
            <a:xfrm>
              <a:off x="8513640" y="3813840"/>
              <a:ext cx="163080" cy="184680"/>
            </a:xfrm>
            <a:prstGeom prst="rect">
              <a:avLst/>
            </a:prstGeom>
            <a:solidFill>
              <a:srgbClr val="62d0b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" name="CustomShape 10"/>
            <p:cNvSpPr/>
            <p:nvPr/>
          </p:nvSpPr>
          <p:spPr>
            <a:xfrm>
              <a:off x="8905680" y="3752640"/>
              <a:ext cx="1795680" cy="303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400" spc="-1" strike="noStrike">
                  <a:solidFill>
                    <a:srgbClr val="000000"/>
                  </a:solidFill>
                  <a:latin typeface="Arial"/>
                </a:rPr>
                <a:t>Low Density</a:t>
              </a:r>
              <a:endParaRPr b="0" lang="en-US" sz="1400" spc="-1" strike="noStrike">
                <a:latin typeface="Arial"/>
              </a:endParaRPr>
            </a:p>
          </p:txBody>
        </p:sp>
        <p:sp>
          <p:nvSpPr>
            <p:cNvPr id="117" name="CustomShape 11"/>
            <p:cNvSpPr/>
            <p:nvPr/>
          </p:nvSpPr>
          <p:spPr>
            <a:xfrm>
              <a:off x="8513640" y="4129560"/>
              <a:ext cx="163080" cy="18468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" name="CustomShape 12"/>
            <p:cNvSpPr/>
            <p:nvPr/>
          </p:nvSpPr>
          <p:spPr>
            <a:xfrm>
              <a:off x="8905680" y="4068360"/>
              <a:ext cx="1795680" cy="303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400" spc="-1" strike="noStrike">
                  <a:solidFill>
                    <a:srgbClr val="000000"/>
                  </a:solidFill>
                  <a:latin typeface="Arial"/>
                </a:rPr>
                <a:t>High Density</a:t>
              </a:r>
              <a:endParaRPr b="0" lang="en-US" sz="1400" spc="-1" strike="noStrike">
                <a:latin typeface="Arial"/>
              </a:endParaRPr>
            </a:p>
          </p:txBody>
        </p:sp>
        <p:sp>
          <p:nvSpPr>
            <p:cNvPr id="119" name="CustomShape 13"/>
            <p:cNvSpPr/>
            <p:nvPr/>
          </p:nvSpPr>
          <p:spPr>
            <a:xfrm>
              <a:off x="8413560" y="3250080"/>
              <a:ext cx="3088800" cy="5158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1400" spc="-1" strike="noStrike">
                  <a:solidFill>
                    <a:srgbClr val="000000"/>
                  </a:solidFill>
                  <a:latin typeface="Franklin Gothic Book"/>
                </a:rPr>
                <a:t>New Construction Units Density</a:t>
              </a:r>
              <a:endParaRPr b="0" lang="en-US" sz="1400" spc="-1" strike="noStrike">
                <a:latin typeface="Arial"/>
              </a:endParaRPr>
            </a:p>
          </p:txBody>
        </p:sp>
      </p:grpSp>
      <p:grpSp>
        <p:nvGrpSpPr>
          <p:cNvPr id="120" name="Group 14"/>
          <p:cNvGrpSpPr/>
          <p:nvPr/>
        </p:nvGrpSpPr>
        <p:grpSpPr>
          <a:xfrm>
            <a:off x="8487720" y="4730040"/>
            <a:ext cx="3289320" cy="934560"/>
            <a:chOff x="8487720" y="4730040"/>
            <a:chExt cx="3289320" cy="934560"/>
          </a:xfrm>
        </p:grpSpPr>
        <p:grpSp>
          <p:nvGrpSpPr>
            <p:cNvPr id="121" name="Group 15"/>
            <p:cNvGrpSpPr/>
            <p:nvPr/>
          </p:nvGrpSpPr>
          <p:grpSpPr>
            <a:xfrm>
              <a:off x="8487720" y="5414760"/>
              <a:ext cx="249840" cy="249840"/>
              <a:chOff x="8487720" y="5414760"/>
              <a:chExt cx="249840" cy="249840"/>
            </a:xfrm>
          </p:grpSpPr>
          <p:sp>
            <p:nvSpPr>
              <p:cNvPr id="122" name="CustomShape 16"/>
              <p:cNvSpPr/>
              <p:nvPr/>
            </p:nvSpPr>
            <p:spPr>
              <a:xfrm>
                <a:off x="8487720" y="5414760"/>
                <a:ext cx="249840" cy="24984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23" name="CustomShape 17"/>
              <p:cNvSpPr/>
              <p:nvPr/>
            </p:nvSpPr>
            <p:spPr>
              <a:xfrm>
                <a:off x="8552880" y="5479920"/>
                <a:ext cx="119520" cy="119520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sp>
          <p:nvSpPr>
            <p:cNvPr id="124" name="CustomShape 18"/>
            <p:cNvSpPr/>
            <p:nvPr/>
          </p:nvSpPr>
          <p:spPr>
            <a:xfrm>
              <a:off x="8922960" y="4730040"/>
              <a:ext cx="2854080" cy="5166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400" spc="-1" strike="noStrike">
                  <a:solidFill>
                    <a:srgbClr val="000000"/>
                  </a:solidFill>
                  <a:latin typeface="Arial"/>
                </a:rPr>
                <a:t>Stations with High MTA Entries and Construction Density</a:t>
              </a:r>
              <a:endParaRPr b="0" lang="en-US" sz="1400" spc="-1" strike="noStrike">
                <a:latin typeface="Arial"/>
              </a:endParaRPr>
            </a:p>
          </p:txBody>
        </p:sp>
        <p:sp>
          <p:nvSpPr>
            <p:cNvPr id="125" name="CustomShape 19"/>
            <p:cNvSpPr/>
            <p:nvPr/>
          </p:nvSpPr>
          <p:spPr>
            <a:xfrm>
              <a:off x="8922960" y="5357160"/>
              <a:ext cx="2854080" cy="303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400" spc="-1" strike="noStrike">
                  <a:solidFill>
                    <a:srgbClr val="000000"/>
                  </a:solidFill>
                  <a:latin typeface="Arial"/>
                </a:rPr>
                <a:t>Focus Stations</a:t>
              </a:r>
              <a:endParaRPr b="0" lang="en-US" sz="1400" spc="-1" strike="noStrike">
                <a:latin typeface="Arial"/>
              </a:endParaRPr>
            </a:p>
          </p:txBody>
        </p:sp>
        <p:pic>
          <p:nvPicPr>
            <p:cNvPr id="126" name="Picture 35" descr=""/>
            <p:cNvPicPr/>
            <p:nvPr/>
          </p:nvPicPr>
          <p:blipFill>
            <a:blip r:embed="rId2"/>
            <a:stretch/>
          </p:blipFill>
          <p:spPr>
            <a:xfrm flipH="1">
              <a:off x="8510760" y="4804200"/>
              <a:ext cx="208800" cy="289800"/>
            </a:xfrm>
            <a:prstGeom prst="rect">
              <a:avLst/>
            </a:prstGeom>
            <a:ln>
              <a:noFill/>
            </a:ln>
          </p:spPr>
        </p:pic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1371600" y="685800"/>
            <a:ext cx="5050080" cy="7768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r>
              <a:rPr b="0" lang="en-US" sz="4000" spc="-1" strike="noStrike">
                <a:solidFill>
                  <a:srgbClr val="000000"/>
                </a:solidFill>
                <a:latin typeface="ARial"/>
              </a:rPr>
              <a:t>Generating Heatmaps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8" name="" descr=""/>
          <p:cNvPicPr/>
          <p:nvPr/>
        </p:nvPicPr>
        <p:blipFill>
          <a:blip r:embed="rId1"/>
          <a:stretch/>
        </p:blipFill>
        <p:spPr>
          <a:xfrm>
            <a:off x="1620360" y="1635840"/>
            <a:ext cx="8951040" cy="4522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" descr=""/>
          <p:cNvPicPr/>
          <p:nvPr/>
        </p:nvPicPr>
        <p:blipFill>
          <a:blip r:embed="rId1"/>
          <a:stretch/>
        </p:blipFill>
        <p:spPr>
          <a:xfrm>
            <a:off x="1240200" y="1209600"/>
            <a:ext cx="9711720" cy="4438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" descr=""/>
          <p:cNvPicPr/>
          <p:nvPr/>
        </p:nvPicPr>
        <p:blipFill>
          <a:blip r:embed="rId1"/>
          <a:stretch/>
        </p:blipFill>
        <p:spPr>
          <a:xfrm>
            <a:off x="1608480" y="852120"/>
            <a:ext cx="8974800" cy="5154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Shape 1"/>
          <p:cNvSpPr txBox="1"/>
          <p:nvPr/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89000"/>
              </a:lnSpc>
            </a:pPr>
            <a:r>
              <a:rPr b="0" lang="en-US" sz="4000" spc="-1" strike="noStrike">
                <a:solidFill>
                  <a:srgbClr val="191b0e"/>
                </a:solidFill>
                <a:latin typeface="Arial"/>
              </a:rPr>
              <a:t>Future Work</a:t>
            </a:r>
            <a:endParaRPr b="0" lang="en-US" sz="40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32" name="TextShape 2"/>
          <p:cNvSpPr txBox="1"/>
          <p:nvPr/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84120" indent="-38376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en-US" sz="2000" spc="-1" strike="noStrike">
                <a:solidFill>
                  <a:srgbClr val="191b0e"/>
                </a:solidFill>
                <a:latin typeface="Arial"/>
              </a:rPr>
              <a:t>Better way to differentiate duplicate station names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384120" indent="-38376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en-US" sz="2000" spc="-1" strike="noStrike">
                <a:solidFill>
                  <a:srgbClr val="191b0e"/>
                </a:solidFill>
                <a:latin typeface="Arial"/>
              </a:rPr>
              <a:t>Borough delineation 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{1853F782-EBDE-7E4A-8EBD-26B92247047F}tf10001072</Template>
  <TotalTime>1236</TotalTime>
  <Application>LibreOffice/6.2.6.2$Linux_X86_64 LibreOffice_project/20$Build-2</Application>
  <Words>197</Words>
  <Paragraphs>51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2019-09-26T17:45:43Z</dcterms:created>
  <dc:creator>Pavel Dekhman</dc:creator>
  <dc:description/>
  <dc:language>en-US</dc:language>
  <cp:lastModifiedBy/>
  <dcterms:modified xsi:type="dcterms:W3CDTF">2019-10-01T18:09:35Z</dcterms:modified>
  <cp:revision>43</cp:revision>
  <dc:subject/>
  <dc:title>Subway Ridership vs. Housing Supply analysis in Brooklyn Presented to MTA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9</vt:i4>
  </property>
</Properties>
</file>